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5440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92339-4315-42E1-9828-305B794025F2}" type="datetimeFigureOut">
              <a:rPr lang="sl-SI" smtClean="0"/>
              <a:t>11.4.2012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065191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9065191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8B87E-DE07-4673-8F28-634AF2FEB2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9646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4C170-EF70-46E5-9F08-01C030C3354A}" type="datetimeFigureOut">
              <a:rPr lang="sl-SI" smtClean="0"/>
              <a:pPr/>
              <a:t>11.4.2012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715963"/>
            <a:ext cx="4768850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533424"/>
            <a:ext cx="5486400" cy="42948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065191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9065191"/>
            <a:ext cx="2971800" cy="4772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848C1-DBD6-4DA1-8CFC-ADD6AC5BA66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2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2867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26A4727-4FBF-4A31-AD13-0C7608E4C0B6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sl-SI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350C-78E5-41A7-917A-64F8D25A7DF4}" type="slidenum">
              <a:rPr lang="sl-SI" smtClean="0">
                <a:solidFill>
                  <a:prstClr val="black"/>
                </a:solidFill>
              </a:rPr>
              <a:pPr/>
              <a:t>2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350C-78E5-41A7-917A-64F8D25A7DF4}" type="slidenum">
              <a:rPr lang="sl-SI" smtClean="0">
                <a:solidFill>
                  <a:prstClr val="black"/>
                </a:solidFill>
              </a:rPr>
              <a:pPr/>
              <a:t>3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350C-78E5-41A7-917A-64F8D25A7DF4}" type="slidenum">
              <a:rPr lang="sl-SI" smtClean="0">
                <a:solidFill>
                  <a:prstClr val="black"/>
                </a:solidFill>
              </a:rPr>
              <a:pPr/>
              <a:t>5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350C-78E5-41A7-917A-64F8D25A7DF4}" type="slidenum">
              <a:rPr lang="sl-SI" smtClean="0">
                <a:solidFill>
                  <a:prstClr val="black"/>
                </a:solidFill>
              </a:rPr>
              <a:pPr/>
              <a:t>6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350C-78E5-41A7-917A-64F8D25A7DF4}" type="slidenum">
              <a:rPr lang="sl-SI" smtClean="0">
                <a:solidFill>
                  <a:prstClr val="black"/>
                </a:solidFill>
              </a:rPr>
              <a:pPr/>
              <a:t>7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350C-78E5-41A7-917A-64F8D25A7DF4}" type="slidenum">
              <a:rPr lang="sl-SI" smtClean="0">
                <a:solidFill>
                  <a:prstClr val="black"/>
                </a:solidFill>
              </a:rPr>
              <a:pPr/>
              <a:t>8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6350C-78E5-41A7-917A-64F8D25A7DF4}" type="slidenum">
              <a:rPr lang="sl-SI" smtClean="0">
                <a:solidFill>
                  <a:prstClr val="black"/>
                </a:solidFill>
              </a:rPr>
              <a:pPr/>
              <a:t>9</a:t>
            </a:fld>
            <a:endParaRPr lang="sl-S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1EA91ECC-E2C7-48A8-9A7F-66A02DC6E2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8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4D290D19-15DB-46DC-A9DD-26173A59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FA5FCEC4-86FA-457B-B0D0-43BB97F9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C521A44-A645-47A2-9B79-2F3D59D75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67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FAB08090-A8A6-424B-B0F8-644212578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60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32AC238E-EE95-42C3-BF31-7B8DA5AA6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3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buSzPct val="80000"/>
              <a:buFont typeface="Wingdings" pitchFamily="2" charset="2"/>
              <a:buChar char="q"/>
              <a:defRPr baseline="0">
                <a:latin typeface="Times New Roman" pitchFamily="18" charset="0"/>
              </a:defRPr>
            </a:lvl1pPr>
            <a:lvl2pPr>
              <a:buClr>
                <a:schemeClr val="tx1"/>
              </a:buClr>
              <a:buSzPct val="90000"/>
              <a:buFont typeface="Wingdings" pitchFamily="2" charset="2"/>
              <a:buChar char="§"/>
              <a:defRPr/>
            </a:lvl2pPr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11" name="Naslov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9E49999F-1FF8-46E9-A614-E294D85EF8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2298AB5-4093-4C6B-AF6A-5B52ABA94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F67F9E82-9AE0-4889-9FFA-B98757E41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1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E04E9174-6936-47F4-93C1-E459C7F09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4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B9D95D0C-B725-436F-93CD-04641EBBB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6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62FF5E2F-8D5D-49AA-94A8-2EB6793BD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6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9CE35CF8-3AB2-43B3-9C8B-CC3415FB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Ograda no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</p:spTree>
    <p:extLst>
      <p:ext uri="{BB962C8B-B14F-4D97-AF65-F5344CB8AC3E}">
        <p14:creationId xmlns:p14="http://schemas.microsoft.com/office/powerpoint/2010/main" val="4137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Bončina, NUK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DDE2F391-9758-4C2E-9096-3187247CA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9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="0">
                <a:solidFill>
                  <a:srgbClr val="578963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="0">
                <a:solidFill>
                  <a:srgbClr val="FF3300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/>
              <a:t>Bončina, NUK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>
                <a:solidFill>
                  <a:srgbClr val="578963"/>
                </a:solidFill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7AAD30B-2C52-4F6A-B32E-2CDF3A6C15A8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q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q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.android.com/details?id=com.aldiko.android&amp;feature=search_result" TargetMode="External"/><Relationship Id="rId2" Type="http://schemas.openxmlformats.org/officeDocument/2006/relationships/hyperlink" Target="http://itunes.apple.com/us/app/bluefire-reader/id394275498?mt=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s.adobe.com/digitalpublishing/supported-devices" TargetMode="External"/><Relationship Id="rId4" Type="http://schemas.openxmlformats.org/officeDocument/2006/relationships/hyperlink" Target="https://market.android.com/details?id=com.bluefirereader&amp;feature=search_resul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viri.ook.sik.si/login?url=http://search.ebscohost.com/login.aspx?authtype=ip,cookie,url,uid&amp;profile=ehost&amp;defaultdb=nlab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viri.ook.sik.si/login?url=http://search.ebscohost.com/login.aspx?authtype=ip,cookie,url,uid&amp;profile=ehost&amp;defaultdb=nlebk" TargetMode="External"/><Relationship Id="rId4" Type="http://schemas.openxmlformats.org/officeDocument/2006/relationships/hyperlink" Target="https://www.adobe.com/cfusion/membership/index.cfm?nf=1&amp;nl=1&amp;loc=en_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cfusion/membership/index.cfm?nf=1&amp;nl=1&amp;loc=en_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dobe.com/products/digitaleditions" TargetMode="External"/><Relationship Id="rId4" Type="http://schemas.openxmlformats.org/officeDocument/2006/relationships/hyperlink" Target="http://search.ebscohost.com/login.aspx?direct=true&amp;site=eds-live&amp;scope=site&amp;type=0&amp;custid=s8010360&amp;groupid=main&amp;profid=eds&amp;mode=and&amp;cli0=FT1&amp;clv0=Y&amp;lang=sl&amp;authtype=ip,gues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4321175"/>
          </a:xfrm>
        </p:spPr>
        <p:txBody>
          <a:bodyPr/>
          <a:lstStyle/>
          <a:p>
            <a:pPr algn="ctr">
              <a:defRPr/>
            </a:pPr>
            <a:r>
              <a:rPr lang="sl-SI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Srečko Bončina</a:t>
            </a:r>
            <a:r>
              <a:rPr lang="sl-SI" sz="7200" dirty="0" smtClean="0">
                <a:solidFill>
                  <a:schemeClr val="tx1"/>
                </a:solidFill>
              </a:rPr>
              <a:t/>
            </a:r>
            <a:br>
              <a:rPr lang="sl-SI" sz="7200" dirty="0" smtClean="0">
                <a:solidFill>
                  <a:schemeClr val="tx1"/>
                </a:solidFill>
              </a:rPr>
            </a:br>
            <a:r>
              <a:rPr lang="sl-SI" sz="7200" dirty="0" smtClean="0">
                <a:solidFill>
                  <a:schemeClr val="tx1"/>
                </a:solidFill>
              </a:rPr>
              <a:t>Izposoja e-knjig</a:t>
            </a:r>
            <a:br>
              <a:rPr lang="sl-SI" sz="7200" dirty="0" smtClean="0">
                <a:solidFill>
                  <a:schemeClr val="tx1"/>
                </a:solidFill>
              </a:rPr>
            </a:br>
            <a:r>
              <a:rPr lang="sl-SI" sz="4800" dirty="0" err="1" smtClean="0">
                <a:solidFill>
                  <a:schemeClr val="tx1"/>
                </a:solidFill>
              </a:rPr>
              <a:t>eBooks</a:t>
            </a:r>
            <a:r>
              <a:rPr lang="sl-SI" sz="4800" dirty="0" smtClean="0">
                <a:solidFill>
                  <a:schemeClr val="tx1"/>
                </a:solidFill>
              </a:rPr>
              <a:t> na </a:t>
            </a:r>
            <a:r>
              <a:rPr lang="sl-SI" sz="4800" dirty="0" err="1" smtClean="0">
                <a:solidFill>
                  <a:schemeClr val="tx1"/>
                </a:solidFill>
              </a:rPr>
              <a:t>EBSCOHost</a:t>
            </a:r>
            <a:r>
              <a:rPr lang="sl-SI" sz="4800" dirty="0" smtClean="0">
                <a:solidFill>
                  <a:schemeClr val="tx1"/>
                </a:solidFill>
              </a:rPr>
              <a:t>-u</a:t>
            </a:r>
            <a:r>
              <a:rPr lang="sl-SI" sz="7200" dirty="0" smtClean="0">
                <a:solidFill>
                  <a:schemeClr val="tx1"/>
                </a:solidFill>
              </a:rPr>
              <a:t/>
            </a:r>
            <a:br>
              <a:rPr lang="sl-SI" sz="7200" dirty="0" smtClean="0">
                <a:solidFill>
                  <a:schemeClr val="tx1"/>
                </a:solidFill>
              </a:rPr>
            </a:br>
            <a:r>
              <a:rPr lang="sl-SI" sz="7200" dirty="0" smtClean="0">
                <a:solidFill>
                  <a:schemeClr val="tx1"/>
                </a:solidFill>
              </a:rPr>
              <a:t/>
            </a:r>
            <a:br>
              <a:rPr lang="sl-SI" sz="7200" dirty="0" smtClean="0">
                <a:solidFill>
                  <a:schemeClr val="tx1"/>
                </a:solidFill>
              </a:rPr>
            </a:br>
            <a:endParaRPr lang="sl-SI" sz="1200" dirty="0"/>
          </a:p>
        </p:txBody>
      </p:sp>
      <p:sp>
        <p:nvSpPr>
          <p:cNvPr id="16387" name="Podnaslov 2"/>
          <p:cNvSpPr>
            <a:spLocks noGrp="1"/>
          </p:cNvSpPr>
          <p:nvPr>
            <p:ph type="subTitle" idx="1"/>
          </p:nvPr>
        </p:nvSpPr>
        <p:spPr>
          <a:xfrm>
            <a:off x="468313" y="4868862"/>
            <a:ext cx="7920111" cy="1368449"/>
          </a:xfrm>
        </p:spPr>
        <p:txBody>
          <a:bodyPr/>
          <a:lstStyle/>
          <a:p>
            <a:pPr>
              <a:buFont typeface="Monotype Sorts"/>
              <a:buNone/>
            </a:pPr>
            <a:endParaRPr lang="sl-SI" sz="2800" i="1" dirty="0" smtClean="0"/>
          </a:p>
          <a:p>
            <a:pPr>
              <a:buFont typeface="Monotype Sorts"/>
              <a:buNone/>
            </a:pPr>
            <a:endParaRPr lang="sl-SI" sz="2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21288"/>
            <a:ext cx="1279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7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 lvl="0"/>
            <a:r>
              <a:rPr lang="en-US" sz="2000" dirty="0" smtClean="0"/>
              <a:t>Barnes </a:t>
            </a:r>
            <a:r>
              <a:rPr lang="en-US" sz="2000" dirty="0"/>
              <a:t>&amp; Noble NOOK; </a:t>
            </a:r>
            <a:endParaRPr lang="sl-SI" sz="2000" dirty="0"/>
          </a:p>
          <a:p>
            <a:pPr lvl="0"/>
            <a:r>
              <a:rPr lang="en-US" sz="2000" dirty="0" err="1"/>
              <a:t>iPad</a:t>
            </a:r>
            <a:r>
              <a:rPr lang="en-US" sz="2000" dirty="0"/>
              <a:t>, iPhone, iPod touch (</a:t>
            </a:r>
            <a:r>
              <a:rPr lang="en-US" sz="2000" dirty="0" err="1"/>
              <a:t>potrebna</a:t>
            </a:r>
            <a:r>
              <a:rPr lang="en-US" sz="2000" dirty="0"/>
              <a:t> </a:t>
            </a:r>
            <a:r>
              <a:rPr lang="en-US" sz="2000" dirty="0" err="1"/>
              <a:t>namestitev</a:t>
            </a:r>
            <a:r>
              <a:rPr lang="en-US" sz="2000" dirty="0"/>
              <a:t> in </a:t>
            </a:r>
            <a:r>
              <a:rPr lang="en-US" sz="2000" dirty="0" err="1"/>
              <a:t>avtorizacija</a:t>
            </a:r>
            <a:r>
              <a:rPr lang="en-US" sz="2000" dirty="0"/>
              <a:t> </a:t>
            </a:r>
            <a:r>
              <a:rPr lang="en-US" sz="2000" dirty="0" smtClean="0"/>
              <a:t>program</a:t>
            </a:r>
            <a:r>
              <a:rPr lang="sl-SI" sz="2000" dirty="0" smtClean="0"/>
              <a:t>a</a:t>
            </a:r>
            <a:r>
              <a:rPr lang="en-US" sz="2000" dirty="0" smtClean="0"/>
              <a:t> </a:t>
            </a:r>
            <a:r>
              <a:rPr lang="en-US" sz="2000" u="sng" dirty="0" err="1" smtClean="0">
                <a:hlinkClick r:id="rId2"/>
              </a:rPr>
              <a:t>Bluefire</a:t>
            </a:r>
            <a:r>
              <a:rPr lang="en-US" sz="2000" dirty="0" smtClean="0"/>
              <a:t>);</a:t>
            </a:r>
            <a:endParaRPr lang="sl-SI" sz="2000" dirty="0"/>
          </a:p>
          <a:p>
            <a:pPr lvl="0"/>
            <a:r>
              <a:rPr lang="en-US" sz="2000" dirty="0"/>
              <a:t>Samsung (Galaxy Tab 10.1 in 8.9, E-reader E60 in E65, Galaxy S) in </a:t>
            </a:r>
            <a:r>
              <a:rPr lang="en-US" sz="2000" dirty="0" err="1"/>
              <a:t>druge</a:t>
            </a:r>
            <a:r>
              <a:rPr lang="en-US" sz="2000" dirty="0"/>
              <a:t> </a:t>
            </a:r>
            <a:r>
              <a:rPr lang="en-US" sz="2000" dirty="0" err="1"/>
              <a:t>naprave</a:t>
            </a:r>
            <a:r>
              <a:rPr lang="en-US" sz="2000" dirty="0"/>
              <a:t> z </a:t>
            </a:r>
            <a:r>
              <a:rPr lang="en-US" sz="2000" dirty="0" err="1"/>
              <a:t>operacijskim</a:t>
            </a:r>
            <a:r>
              <a:rPr lang="en-US" sz="2000" dirty="0"/>
              <a:t> </a:t>
            </a:r>
            <a:r>
              <a:rPr lang="en-US" sz="2000" dirty="0" err="1"/>
              <a:t>sistemom</a:t>
            </a:r>
            <a:r>
              <a:rPr lang="en-US" sz="2000" dirty="0"/>
              <a:t> Android (</a:t>
            </a:r>
            <a:r>
              <a:rPr lang="en-US" sz="2000" dirty="0" err="1"/>
              <a:t>verzija</a:t>
            </a:r>
            <a:r>
              <a:rPr lang="en-US" sz="2000" dirty="0"/>
              <a:t> 2.1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višja</a:t>
            </a:r>
            <a:r>
              <a:rPr lang="en-US" sz="2000" dirty="0"/>
              <a:t>). </a:t>
            </a:r>
            <a:r>
              <a:rPr lang="en-US" sz="2000" dirty="0" err="1"/>
              <a:t>Potrebna</a:t>
            </a:r>
            <a:r>
              <a:rPr lang="en-US" sz="2000" dirty="0"/>
              <a:t> je </a:t>
            </a:r>
            <a:r>
              <a:rPr lang="en-US" sz="2000" dirty="0" err="1"/>
              <a:t>namestitev</a:t>
            </a:r>
            <a:r>
              <a:rPr lang="en-US" sz="2000" dirty="0"/>
              <a:t> in </a:t>
            </a:r>
            <a:r>
              <a:rPr lang="en-US" sz="2000" dirty="0" err="1"/>
              <a:t>avtorizacija</a:t>
            </a:r>
            <a:r>
              <a:rPr lang="en-US" sz="2000" dirty="0"/>
              <a:t> </a:t>
            </a:r>
            <a:r>
              <a:rPr lang="en-US" sz="2000" dirty="0" err="1"/>
              <a:t>programov</a:t>
            </a:r>
            <a:r>
              <a:rPr lang="en-US" sz="2000" dirty="0"/>
              <a:t> </a:t>
            </a:r>
            <a:r>
              <a:rPr lang="en-US" sz="2000" u="sng" dirty="0" err="1">
                <a:hlinkClick r:id="rId3"/>
              </a:rPr>
              <a:t>Aldiko</a:t>
            </a:r>
            <a:r>
              <a:rPr lang="en-US" sz="2000" u="sng" dirty="0">
                <a:hlinkClick r:id="rId3"/>
              </a:rPr>
              <a:t> Book Reader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u="sng" dirty="0" err="1">
                <a:hlinkClick r:id="rId4"/>
              </a:rPr>
              <a:t>Bluefire</a:t>
            </a:r>
            <a:r>
              <a:rPr lang="en-US" sz="2000" dirty="0"/>
              <a:t>);</a:t>
            </a:r>
            <a:endParaRPr lang="sl-SI" sz="2000" dirty="0"/>
          </a:p>
          <a:p>
            <a:pPr lvl="0"/>
            <a:r>
              <a:rPr lang="en-US" sz="2000" dirty="0"/>
              <a:t>Sony Reader Daily Edition; </a:t>
            </a:r>
            <a:endParaRPr lang="sl-SI" sz="2000" dirty="0"/>
          </a:p>
          <a:p>
            <a:pPr lvl="0"/>
            <a:r>
              <a:rPr lang="en-US" sz="2000" dirty="0"/>
              <a:t>Sony Digital Readers (PRS-300, 505, 600 and 700BC); </a:t>
            </a:r>
            <a:endParaRPr lang="sl-SI" sz="2000" dirty="0"/>
          </a:p>
          <a:p>
            <a:pPr lvl="0"/>
            <a:r>
              <a:rPr lang="en-US" sz="2000" dirty="0" err="1"/>
              <a:t>seznam</a:t>
            </a:r>
            <a:r>
              <a:rPr lang="en-US" sz="2000" dirty="0"/>
              <a:t> </a:t>
            </a:r>
            <a:r>
              <a:rPr lang="en-US" sz="2000" dirty="0" err="1"/>
              <a:t>ostalih</a:t>
            </a:r>
            <a:r>
              <a:rPr lang="en-US" sz="2000" dirty="0"/>
              <a:t> </a:t>
            </a:r>
            <a:r>
              <a:rPr lang="en-US" sz="2000" dirty="0" err="1"/>
              <a:t>naprav</a:t>
            </a:r>
            <a:r>
              <a:rPr lang="en-US" sz="2000" dirty="0"/>
              <a:t> je </a:t>
            </a:r>
            <a:r>
              <a:rPr lang="en-US" sz="2000" dirty="0" err="1"/>
              <a:t>dosegljiv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u="sng" dirty="0">
                <a:hlinkClick r:id="rId5"/>
              </a:rPr>
              <a:t>http://blogs.adobe.com/digitalpublishing/supported-devices</a:t>
            </a:r>
            <a:r>
              <a:rPr lang="en-US" sz="2000" dirty="0"/>
              <a:t>. </a:t>
            </a:r>
            <a:endParaRPr lang="sl-SI" sz="2000" dirty="0"/>
          </a:p>
          <a:p>
            <a:r>
              <a:rPr lang="en-US" sz="2000" dirty="0" err="1"/>
              <a:t>Bralniki</a:t>
            </a:r>
            <a:r>
              <a:rPr lang="en-US" sz="2000" dirty="0"/>
              <a:t> Kindle ne </a:t>
            </a:r>
            <a:r>
              <a:rPr lang="en-US" sz="2000" dirty="0" err="1"/>
              <a:t>podpirajo</a:t>
            </a:r>
            <a:r>
              <a:rPr lang="en-US" sz="2000" dirty="0"/>
              <a:t> Digital Rights Management (DRM), </a:t>
            </a:r>
            <a:r>
              <a:rPr lang="en-US" sz="2000" dirty="0" err="1"/>
              <a:t>tako</a:t>
            </a:r>
            <a:r>
              <a:rPr lang="en-US" sz="2000" dirty="0"/>
              <a:t> da </a:t>
            </a:r>
            <a:r>
              <a:rPr lang="en-US" sz="2000" dirty="0" err="1"/>
              <a:t>izposoja</a:t>
            </a:r>
            <a:r>
              <a:rPr lang="en-US" sz="2000" dirty="0"/>
              <a:t> </a:t>
            </a:r>
            <a:r>
              <a:rPr lang="en-US" sz="2000" dirty="0" err="1"/>
              <a:t>knjig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teh</a:t>
            </a:r>
            <a:r>
              <a:rPr lang="en-US" sz="2000" dirty="0"/>
              <a:t> </a:t>
            </a:r>
            <a:r>
              <a:rPr lang="en-US" sz="2000" dirty="0" err="1"/>
              <a:t>napravah</a:t>
            </a:r>
            <a:r>
              <a:rPr lang="en-US" sz="2000" dirty="0"/>
              <a:t> </a:t>
            </a:r>
            <a:r>
              <a:rPr lang="en-US" sz="2000" dirty="0" err="1"/>
              <a:t>trenutno</a:t>
            </a:r>
            <a:r>
              <a:rPr lang="en-US" sz="2000" dirty="0"/>
              <a:t> </a:t>
            </a:r>
            <a:r>
              <a:rPr lang="en-US" sz="2000" dirty="0" err="1"/>
              <a:t>ni</a:t>
            </a:r>
            <a:r>
              <a:rPr lang="en-US" sz="2000" dirty="0"/>
              <a:t> </a:t>
            </a:r>
            <a:r>
              <a:rPr lang="en-US" sz="2000" dirty="0" err="1"/>
              <a:t>možna</a:t>
            </a:r>
            <a:r>
              <a:rPr lang="en-US" sz="2000" dirty="0"/>
              <a:t>.</a:t>
            </a:r>
            <a:endParaRPr lang="sl-SI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432048"/>
          </a:xfrm>
        </p:spPr>
        <p:txBody>
          <a:bodyPr/>
          <a:lstStyle/>
          <a:p>
            <a:r>
              <a:rPr lang="sl-SI" sz="3200" b="1" dirty="0"/>
              <a:t>Katere naprave so podprte?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Bončina, NUK</a:t>
            </a:r>
            <a:endParaRPr lang="en-US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9999F-1FF8-46E9-A614-E294D85EF8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Bončina, NUK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664"/>
            <a:ext cx="7772400" cy="762000"/>
          </a:xfrm>
        </p:spPr>
        <p:txBody>
          <a:bodyPr/>
          <a:lstStyle/>
          <a:p>
            <a:r>
              <a:rPr lang="sl-SI" sz="3200" b="1" dirty="0"/>
              <a:t>Kaj </a:t>
            </a:r>
            <a:r>
              <a:rPr lang="sl-SI" sz="3200" b="1" dirty="0" smtClean="0"/>
              <a:t>potrebuje knjižnica?</a:t>
            </a:r>
            <a:endParaRPr lang="sl-SI" sz="3200" b="1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4784"/>
            <a:ext cx="7992888" cy="4611216"/>
          </a:xfrm>
        </p:spPr>
        <p:txBody>
          <a:bodyPr/>
          <a:lstStyle/>
          <a:p>
            <a:r>
              <a:rPr lang="sl-SI" sz="4000" dirty="0" smtClean="0"/>
              <a:t>Knjige na </a:t>
            </a:r>
            <a:r>
              <a:rPr lang="sl-SI" sz="4000" dirty="0" err="1" smtClean="0"/>
              <a:t>EBSCOHostu</a:t>
            </a:r>
            <a:endParaRPr lang="sl-SI" sz="4000" dirty="0" smtClean="0"/>
          </a:p>
          <a:p>
            <a:pPr lvl="1"/>
            <a:r>
              <a:rPr lang="sl-SI" dirty="0" smtClean="0"/>
              <a:t>Audiobook Collection (EBSCOhost)</a:t>
            </a:r>
            <a:r>
              <a:rPr lang="sl-SI" sz="2400" dirty="0" smtClean="0"/>
              <a:t>:</a:t>
            </a:r>
          </a:p>
          <a:p>
            <a:pPr marL="400050" lvl="1" indent="0">
              <a:buNone/>
            </a:pPr>
            <a:r>
              <a:rPr lang="sl-SI" sz="1800" u="sng" dirty="0" smtClean="0">
                <a:ea typeface="+mn-ea"/>
                <a:cs typeface="+mn-cs"/>
                <a:hlinkClick r:id="rId3"/>
              </a:rPr>
              <a:t>http://eviri.ook.sik.si/login?url=http://search.ebscohost.com/login.aspx?authtype=ip,cookie,url,uid&amp;profile=ehost&amp;defaultdb=nlabk</a:t>
            </a:r>
            <a:endParaRPr lang="sl-SI" sz="1800" u="sng" dirty="0" smtClean="0">
              <a:ea typeface="+mn-ea"/>
              <a:cs typeface="+mn-cs"/>
              <a:hlinkClick r:id="rId4"/>
            </a:endParaRPr>
          </a:p>
          <a:p>
            <a:pPr lvl="1"/>
            <a:r>
              <a:rPr lang="sl-SI" dirty="0" smtClean="0"/>
              <a:t>eBook Collection (EBSCOhost):</a:t>
            </a:r>
          </a:p>
          <a:p>
            <a:pPr marL="400050" lvl="1" indent="0">
              <a:buNone/>
            </a:pPr>
            <a:r>
              <a:rPr lang="sl-SI" sz="1800" u="sng" dirty="0" smtClean="0">
                <a:ea typeface="+mn-ea"/>
                <a:cs typeface="+mn-cs"/>
                <a:hlinkClick r:id="rId5"/>
              </a:rPr>
              <a:t>http://eviri.ook.sik.si/login?url=http://search.ebscohost.com/login.aspx?authtype=ip,cookie,url,uid&amp;profile=ehost&amp;defaultdb=nlebk</a:t>
            </a:r>
            <a:endParaRPr lang="sl-SI" sz="1800" u="sng" dirty="0">
              <a:ea typeface="+mn-ea"/>
              <a:cs typeface="+mn-cs"/>
              <a:hlinkClick r:id="rId4"/>
            </a:endParaRPr>
          </a:p>
          <a:p>
            <a:r>
              <a:rPr lang="sl-SI" sz="4000" dirty="0" smtClean="0"/>
              <a:t>Licenco za </a:t>
            </a:r>
            <a:r>
              <a:rPr lang="sl-SI" sz="4000" dirty="0" err="1" smtClean="0"/>
              <a:t>Adobe</a:t>
            </a:r>
            <a:r>
              <a:rPr lang="sl-SI" sz="4000" dirty="0" smtClean="0"/>
              <a:t> </a:t>
            </a:r>
            <a:r>
              <a:rPr lang="sl-SI" sz="4000" dirty="0" err="1" smtClean="0"/>
              <a:t>Content</a:t>
            </a:r>
            <a:r>
              <a:rPr lang="sl-SI" sz="4000" dirty="0" smtClean="0"/>
              <a:t> </a:t>
            </a:r>
            <a:r>
              <a:rPr lang="sl-SI" sz="4000" dirty="0" err="1" smtClean="0"/>
              <a:t>Service</a:t>
            </a:r>
            <a:endParaRPr lang="sl-SI" sz="4000" dirty="0" smtClean="0"/>
          </a:p>
          <a:p>
            <a:endParaRPr lang="sl-SI" sz="2400" dirty="0" smtClean="0"/>
          </a:p>
          <a:p>
            <a:endParaRPr lang="sl-SI" sz="1800" u="sng" dirty="0"/>
          </a:p>
          <a:p>
            <a:endParaRPr lang="sl-SI" sz="1800" u="sng" dirty="0"/>
          </a:p>
        </p:txBody>
      </p:sp>
    </p:spTree>
    <p:extLst>
      <p:ext uri="{BB962C8B-B14F-4D97-AF65-F5344CB8AC3E}">
        <p14:creationId xmlns:p14="http://schemas.microsoft.com/office/powerpoint/2010/main" val="2721602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Bončina, NUK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664"/>
            <a:ext cx="7772400" cy="762000"/>
          </a:xfrm>
        </p:spPr>
        <p:txBody>
          <a:bodyPr/>
          <a:lstStyle/>
          <a:p>
            <a:r>
              <a:rPr lang="sl-SI" sz="3200" b="1" dirty="0"/>
              <a:t>Kaj </a:t>
            </a:r>
            <a:r>
              <a:rPr lang="sl-SI" sz="3200" b="1" dirty="0" smtClean="0"/>
              <a:t>potrebuje uporabnik?</a:t>
            </a:r>
            <a:endParaRPr lang="sl-SI" sz="3200" b="1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4784"/>
            <a:ext cx="7992888" cy="4611216"/>
          </a:xfrm>
        </p:spPr>
        <p:txBody>
          <a:bodyPr/>
          <a:lstStyle/>
          <a:p>
            <a:r>
              <a:rPr lang="sl-SI" sz="2400" dirty="0" err="1" smtClean="0"/>
              <a:t>Adobe</a:t>
            </a:r>
            <a:r>
              <a:rPr lang="sl-SI" sz="2400" dirty="0" smtClean="0"/>
              <a:t> ID, ki omogoča avtorizacijo naprav in programov</a:t>
            </a:r>
          </a:p>
          <a:p>
            <a:pPr marL="400050" lvl="1" indent="0">
              <a:buNone/>
            </a:pPr>
            <a:r>
              <a:rPr lang="en-US" sz="1800" u="sng" dirty="0">
                <a:ea typeface="+mn-ea"/>
                <a:cs typeface="+mn-cs"/>
                <a:hlinkClick r:id="rId3"/>
              </a:rPr>
              <a:t>https://www.adobe.com/cfusion/membership/index.cfm?nf=1&amp;nl=1&amp;loc=en_us</a:t>
            </a:r>
            <a:endParaRPr lang="sl-SI" sz="1800" u="sng" dirty="0">
              <a:ea typeface="+mn-ea"/>
              <a:cs typeface="+mn-cs"/>
            </a:endParaRPr>
          </a:p>
          <a:p>
            <a:endParaRPr lang="sl-SI" sz="2400" dirty="0" smtClean="0"/>
          </a:p>
          <a:p>
            <a:r>
              <a:rPr lang="sl-SI" sz="2400" dirty="0"/>
              <a:t>O</a:t>
            </a:r>
            <a:r>
              <a:rPr lang="sl-SI" sz="2400" dirty="0" smtClean="0"/>
              <a:t>sebni </a:t>
            </a:r>
            <a:r>
              <a:rPr lang="sl-SI" sz="2400" dirty="0"/>
              <a:t>račun v zbirki </a:t>
            </a:r>
            <a:r>
              <a:rPr lang="sl-SI" sz="2400" dirty="0" smtClean="0"/>
              <a:t>e-knjig na </a:t>
            </a:r>
            <a:r>
              <a:rPr lang="sl-SI" sz="2400" dirty="0" err="1" smtClean="0">
                <a:hlinkClick r:id="rId4"/>
              </a:rPr>
              <a:t>EBSCOHost</a:t>
            </a:r>
            <a:r>
              <a:rPr lang="sl-SI" sz="2400" dirty="0" smtClean="0">
                <a:hlinkClick r:id="rId4"/>
              </a:rPr>
              <a:t>-u</a:t>
            </a:r>
            <a:endParaRPr lang="sl-SI" sz="2400" dirty="0" smtClean="0"/>
          </a:p>
          <a:p>
            <a:endParaRPr lang="sl-SI" sz="2400" dirty="0" smtClean="0"/>
          </a:p>
          <a:p>
            <a:r>
              <a:rPr lang="sl-SI" sz="2400" dirty="0"/>
              <a:t>Program </a:t>
            </a:r>
            <a:r>
              <a:rPr lang="sl-SI" sz="2400" dirty="0" err="1"/>
              <a:t>Adobe</a:t>
            </a:r>
            <a:r>
              <a:rPr lang="sl-SI" sz="2400" dirty="0"/>
              <a:t> </a:t>
            </a:r>
            <a:r>
              <a:rPr lang="sl-SI" sz="2400" dirty="0" err="1"/>
              <a:t>Digital</a:t>
            </a:r>
            <a:r>
              <a:rPr lang="sl-SI" sz="2400" dirty="0"/>
              <a:t> </a:t>
            </a:r>
            <a:r>
              <a:rPr lang="sl-SI" sz="2400" dirty="0" err="1"/>
              <a:t>Edition</a:t>
            </a:r>
            <a:r>
              <a:rPr lang="sl-SI" sz="2400" dirty="0"/>
              <a:t> verzijo 1.7.1 ali višjo</a:t>
            </a:r>
            <a:r>
              <a:rPr lang="sl-SI" sz="2400" dirty="0" smtClean="0"/>
              <a:t>, ki omogoča prenos e-knjig na osebne računalnike in posredno na prenosne naprave</a:t>
            </a:r>
          </a:p>
          <a:p>
            <a:pPr marL="400050" lvl="1" indent="0">
              <a:buNone/>
            </a:pPr>
            <a:r>
              <a:rPr lang="sl-SI" sz="1800" u="sng" dirty="0">
                <a:ea typeface="+mn-ea"/>
                <a:cs typeface="+mn-cs"/>
              </a:rPr>
              <a:t> </a:t>
            </a:r>
            <a:r>
              <a:rPr lang="sl-SI" sz="1800" u="sng" dirty="0">
                <a:ea typeface="+mn-ea"/>
                <a:cs typeface="+mn-cs"/>
                <a:hlinkClick r:id="rId5"/>
              </a:rPr>
              <a:t>http://www.adobe.com/products/digitaleditions</a:t>
            </a:r>
            <a:r>
              <a:rPr lang="sl-SI" sz="1800" u="sng" dirty="0">
                <a:ea typeface="+mn-ea"/>
                <a:cs typeface="+mn-cs"/>
              </a:rPr>
              <a:t> </a:t>
            </a:r>
          </a:p>
          <a:p>
            <a:endParaRPr lang="sl-SI" sz="2400" dirty="0" smtClean="0"/>
          </a:p>
          <a:p>
            <a:r>
              <a:rPr lang="sl-SI" sz="2400" dirty="0" smtClean="0"/>
              <a:t>Prenosno napravo (tablični računalnik, bralnik ali pametni telefon)</a:t>
            </a:r>
          </a:p>
          <a:p>
            <a:endParaRPr lang="sl-SI" sz="1800" u="sng" dirty="0"/>
          </a:p>
          <a:p>
            <a:endParaRPr lang="sl-SI" sz="1800" u="sng" dirty="0"/>
          </a:p>
        </p:txBody>
      </p:sp>
    </p:spTree>
    <p:extLst>
      <p:ext uri="{BB962C8B-B14F-4D97-AF65-F5344CB8AC3E}">
        <p14:creationId xmlns:p14="http://schemas.microsoft.com/office/powerpoint/2010/main" val="302740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3312368" cy="707678"/>
          </a:xfrm>
        </p:spPr>
        <p:txBody>
          <a:bodyPr/>
          <a:lstStyle/>
          <a:p>
            <a:r>
              <a:rPr lang="sl-SI" dirty="0"/>
              <a:t>Seznam rezultatov iskanja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962672" cy="4691063"/>
          </a:xfrm>
        </p:spPr>
        <p:txBody>
          <a:bodyPr/>
          <a:lstStyle/>
          <a:p>
            <a:r>
              <a:rPr lang="sl-SI" sz="2400" b="1" dirty="0" smtClean="0">
                <a:solidFill>
                  <a:srgbClr val="CC0000"/>
                </a:solidFill>
                <a:latin typeface="+mj-lt"/>
              </a:rPr>
              <a:t>1 </a:t>
            </a:r>
            <a:r>
              <a:rPr lang="sl-SI" sz="2400" dirty="0" smtClean="0">
                <a:latin typeface="+mj-lt"/>
              </a:rPr>
              <a:t>Popravi iskanje</a:t>
            </a:r>
          </a:p>
          <a:p>
            <a:r>
              <a:rPr lang="sl-SI" sz="2400" b="1" dirty="0" smtClean="0">
                <a:solidFill>
                  <a:srgbClr val="CC0000"/>
                </a:solidFill>
                <a:latin typeface="+mj-lt"/>
              </a:rPr>
              <a:t>2 </a:t>
            </a:r>
            <a:r>
              <a:rPr lang="sl-SI" sz="2400" dirty="0" smtClean="0">
                <a:latin typeface="+mj-lt"/>
              </a:rPr>
              <a:t>Kategorije e-knjig</a:t>
            </a:r>
          </a:p>
          <a:p>
            <a:r>
              <a:rPr lang="sl-SI" sz="2400" b="1" dirty="0" smtClean="0">
                <a:solidFill>
                  <a:srgbClr val="CC0000"/>
                </a:solidFill>
                <a:latin typeface="+mj-lt"/>
              </a:rPr>
              <a:t>3 </a:t>
            </a:r>
            <a:r>
              <a:rPr lang="sl-SI" sz="2400" dirty="0" smtClean="0">
                <a:latin typeface="+mj-lt"/>
              </a:rPr>
              <a:t>Celotno besedilo </a:t>
            </a:r>
          </a:p>
          <a:p>
            <a:r>
              <a:rPr lang="sl-SI" sz="2400" b="1" dirty="0" smtClean="0">
                <a:solidFill>
                  <a:srgbClr val="CC0000"/>
                </a:solidFill>
                <a:latin typeface="+mj-lt"/>
              </a:rPr>
              <a:t>4 </a:t>
            </a:r>
            <a:r>
              <a:rPr lang="sl-SI" sz="2400" dirty="0" smtClean="0">
                <a:latin typeface="+mj-lt"/>
              </a:rPr>
              <a:t>Kazalo vsebine</a:t>
            </a:r>
          </a:p>
          <a:p>
            <a:r>
              <a:rPr lang="sl-SI" sz="2400" b="1" dirty="0" smtClean="0">
                <a:solidFill>
                  <a:srgbClr val="CC0000"/>
                </a:solidFill>
                <a:latin typeface="+mj-lt"/>
              </a:rPr>
              <a:t>5 </a:t>
            </a:r>
            <a:r>
              <a:rPr lang="sl-SI" sz="2400" dirty="0" smtClean="0">
                <a:latin typeface="+mj-lt"/>
              </a:rPr>
              <a:t>Izposodi e-knjigo</a:t>
            </a:r>
          </a:p>
          <a:p>
            <a:r>
              <a:rPr lang="sl-SI" sz="2400" b="1" dirty="0" smtClean="0">
                <a:solidFill>
                  <a:srgbClr val="CC0000"/>
                </a:solidFill>
                <a:latin typeface="+mj-lt"/>
              </a:rPr>
              <a:t>6 </a:t>
            </a:r>
            <a:r>
              <a:rPr lang="sl-SI" sz="2400" dirty="0" smtClean="0">
                <a:latin typeface="+mj-lt"/>
              </a:rPr>
              <a:t>Prijava</a:t>
            </a:r>
            <a:endParaRPr lang="sl-SI" sz="2400" dirty="0">
              <a:latin typeface="+mj-lt"/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Bončina, NUK</a:t>
            </a: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F391-9758-4C2E-9096-3187247CA1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58" y="273050"/>
            <a:ext cx="5103934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Bončina, NUK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57200"/>
            <a:ext cx="8178716" cy="762000"/>
          </a:xfrm>
        </p:spPr>
        <p:txBody>
          <a:bodyPr/>
          <a:lstStyle/>
          <a:p>
            <a:r>
              <a:rPr lang="en-US" sz="3200" b="1" dirty="0" err="1"/>
              <a:t>Izposoja</a:t>
            </a:r>
            <a:r>
              <a:rPr lang="en-US" sz="3200" b="1" dirty="0"/>
              <a:t> e-</a:t>
            </a:r>
            <a:r>
              <a:rPr lang="en-US" sz="3200" b="1" dirty="0" err="1"/>
              <a:t>knjig</a:t>
            </a:r>
            <a:r>
              <a:rPr lang="en-US" sz="3200" b="1" dirty="0"/>
              <a:t> </a:t>
            </a:r>
            <a:r>
              <a:rPr lang="en-US" sz="3200" b="1" dirty="0" err="1"/>
              <a:t>preko</a:t>
            </a:r>
            <a:r>
              <a:rPr lang="en-US" sz="3200" b="1" dirty="0"/>
              <a:t> Adobe Digital Editions</a:t>
            </a:r>
            <a:endParaRPr lang="sl-SI" sz="3200" b="1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12776"/>
            <a:ext cx="7772400" cy="468322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Poiščemo</a:t>
            </a:r>
            <a:r>
              <a:rPr lang="en-US" sz="2800" dirty="0"/>
              <a:t> </a:t>
            </a:r>
            <a:r>
              <a:rPr lang="en-US" sz="2800" dirty="0" err="1"/>
              <a:t>knjigo</a:t>
            </a:r>
            <a:r>
              <a:rPr lang="en-US" sz="2800" dirty="0"/>
              <a:t> in </a:t>
            </a:r>
            <a:r>
              <a:rPr lang="en-US" sz="2800" dirty="0" err="1"/>
              <a:t>kliknemo</a:t>
            </a:r>
            <a:r>
              <a:rPr lang="en-US" sz="2800" dirty="0"/>
              <a:t> </a:t>
            </a:r>
            <a:r>
              <a:rPr lang="en-US" sz="2800" dirty="0" err="1"/>
              <a:t>možnost</a:t>
            </a:r>
            <a:r>
              <a:rPr lang="en-US" sz="2800" dirty="0"/>
              <a:t> </a:t>
            </a:r>
            <a:r>
              <a:rPr lang="en-US" sz="2800" b="1" dirty="0" err="1"/>
              <a:t>Prenos</a:t>
            </a:r>
            <a:r>
              <a:rPr lang="en-US" sz="2800" b="1" dirty="0"/>
              <a:t> (</a:t>
            </a:r>
            <a:r>
              <a:rPr lang="en-US" sz="2800" b="1" dirty="0" err="1"/>
              <a:t>brez</a:t>
            </a:r>
            <a:r>
              <a:rPr lang="en-US" sz="2800" b="1" dirty="0"/>
              <a:t> </a:t>
            </a:r>
            <a:r>
              <a:rPr lang="en-US" sz="2800" b="1" dirty="0" err="1"/>
              <a:t>povezave</a:t>
            </a:r>
            <a:r>
              <a:rPr lang="en-US" sz="2800" b="1" dirty="0"/>
              <a:t>)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izposojo</a:t>
            </a:r>
            <a:r>
              <a:rPr lang="en-US" sz="2800" dirty="0"/>
              <a:t> </a:t>
            </a:r>
            <a:r>
              <a:rPr lang="en-US" sz="3600" dirty="0" err="1"/>
              <a:t>izbrane</a:t>
            </a:r>
            <a:r>
              <a:rPr lang="en-US" sz="3600" dirty="0"/>
              <a:t> e-</a:t>
            </a:r>
            <a:r>
              <a:rPr lang="en-US" sz="3600" dirty="0" err="1"/>
              <a:t>knjige</a:t>
            </a:r>
            <a:r>
              <a:rPr lang="en-US" sz="3600" dirty="0"/>
              <a:t>.</a:t>
            </a:r>
            <a:endParaRPr lang="sl-SI" sz="36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9" y="2708920"/>
            <a:ext cx="7930386" cy="24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44" y="4381899"/>
            <a:ext cx="1584176" cy="35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55" y="2497569"/>
            <a:ext cx="439924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32" y="3552287"/>
            <a:ext cx="711884" cy="78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80" y="3861048"/>
            <a:ext cx="4099067" cy="215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55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Bončina, NUK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57200"/>
            <a:ext cx="8280920" cy="523528"/>
          </a:xfrm>
        </p:spPr>
        <p:txBody>
          <a:bodyPr/>
          <a:lstStyle/>
          <a:p>
            <a:r>
              <a:rPr lang="en-US" sz="3200" b="1" dirty="0" err="1"/>
              <a:t>Izposoja</a:t>
            </a:r>
            <a:r>
              <a:rPr lang="en-US" sz="3200" b="1" dirty="0"/>
              <a:t> e-</a:t>
            </a:r>
            <a:r>
              <a:rPr lang="en-US" sz="3200" b="1" dirty="0" err="1"/>
              <a:t>knjig</a:t>
            </a:r>
            <a:r>
              <a:rPr lang="en-US" sz="3200" b="1" dirty="0"/>
              <a:t> </a:t>
            </a:r>
            <a:r>
              <a:rPr lang="en-US" sz="3200" b="1" dirty="0" err="1"/>
              <a:t>preko</a:t>
            </a:r>
            <a:r>
              <a:rPr lang="en-US" sz="3200" b="1" dirty="0"/>
              <a:t> Adobe Digital Editions</a:t>
            </a:r>
            <a:endParaRPr lang="sl-SI" sz="3200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80728"/>
            <a:ext cx="7772400" cy="5115272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/>
              <a:t>Izberemo </a:t>
            </a:r>
            <a:r>
              <a:rPr lang="sl-SI" sz="2800" b="1" dirty="0"/>
              <a:t>Obdobje izposoje  </a:t>
            </a:r>
            <a:r>
              <a:rPr lang="sl-SI" sz="2800" dirty="0"/>
              <a:t>na spustnem seznamu in kliknemo gumb Izposoja in prenos.</a:t>
            </a:r>
          </a:p>
        </p:txBody>
      </p:sp>
      <p:pic>
        <p:nvPicPr>
          <p:cNvPr id="5" name="Picture 49"/>
          <p:cNvPicPr/>
          <p:nvPr/>
        </p:nvPicPr>
        <p:blipFill>
          <a:blip r:embed="rId3" cstate="print"/>
          <a:srcRect b="7417"/>
          <a:stretch>
            <a:fillRect/>
          </a:stretch>
        </p:blipFill>
        <p:spPr bwMode="auto">
          <a:xfrm>
            <a:off x="1357573" y="2132854"/>
            <a:ext cx="7056784" cy="4032447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12" y="3356992"/>
            <a:ext cx="29904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79"/>
            <a:ext cx="2520280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60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Bončina, NUK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57200"/>
            <a:ext cx="8280920" cy="523528"/>
          </a:xfrm>
        </p:spPr>
        <p:txBody>
          <a:bodyPr/>
          <a:lstStyle/>
          <a:p>
            <a:r>
              <a:rPr lang="en-US" sz="3200" b="1" dirty="0" err="1"/>
              <a:t>Izposoja</a:t>
            </a:r>
            <a:r>
              <a:rPr lang="en-US" sz="3200" b="1" dirty="0"/>
              <a:t> e-</a:t>
            </a:r>
            <a:r>
              <a:rPr lang="en-US" sz="3200" b="1" dirty="0" err="1"/>
              <a:t>knjig</a:t>
            </a:r>
            <a:r>
              <a:rPr lang="en-US" sz="3200" b="1" dirty="0"/>
              <a:t> </a:t>
            </a:r>
            <a:r>
              <a:rPr lang="en-US" sz="3200" b="1" dirty="0" err="1"/>
              <a:t>preko</a:t>
            </a:r>
            <a:r>
              <a:rPr lang="en-US" sz="3200" b="1" dirty="0"/>
              <a:t> Adobe Digital Editions</a:t>
            </a:r>
            <a:endParaRPr lang="sl-SI" sz="3200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80728"/>
            <a:ext cx="7772400" cy="5115272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err="1" smtClean="0"/>
              <a:t>Izberemo</a:t>
            </a:r>
            <a:r>
              <a:rPr lang="en-US" sz="2800" dirty="0" smtClean="0"/>
              <a:t> </a:t>
            </a:r>
            <a:r>
              <a:rPr lang="en-US" sz="2800" dirty="0" err="1"/>
              <a:t>možnosti</a:t>
            </a:r>
            <a:r>
              <a:rPr lang="en-US" sz="2800" dirty="0"/>
              <a:t> </a:t>
            </a:r>
            <a:r>
              <a:rPr lang="en-US" sz="2800" b="1" dirty="0" err="1"/>
              <a:t>Odpri</a:t>
            </a:r>
            <a:r>
              <a:rPr lang="en-US" sz="2800" dirty="0"/>
              <a:t> oz. </a:t>
            </a:r>
            <a:r>
              <a:rPr lang="en-US" sz="2800" b="1" dirty="0" err="1"/>
              <a:t>Shrani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pojavnem</a:t>
            </a:r>
            <a:r>
              <a:rPr lang="en-US" sz="2800" dirty="0"/>
              <a:t> </a:t>
            </a:r>
            <a:r>
              <a:rPr lang="en-US" sz="2800" dirty="0" err="1"/>
              <a:t>oknu</a:t>
            </a:r>
            <a:r>
              <a:rPr lang="en-US" sz="2800" dirty="0"/>
              <a:t>. </a:t>
            </a:r>
            <a:endParaRPr lang="sl-SI" sz="2800" dirty="0"/>
          </a:p>
          <a:p>
            <a:pPr marL="0" indent="0">
              <a:buNone/>
            </a:pPr>
            <a:r>
              <a:rPr lang="sl-SI" sz="2800" dirty="0" smtClean="0"/>
              <a:t>.</a:t>
            </a:r>
            <a:endParaRPr lang="sl-SI" sz="2800" dirty="0"/>
          </a:p>
        </p:txBody>
      </p:sp>
      <p:pic>
        <p:nvPicPr>
          <p:cNvPr id="9" name="Picture 35"/>
          <p:cNvPicPr/>
          <p:nvPr/>
        </p:nvPicPr>
        <p:blipFill>
          <a:blip r:embed="rId3" cstate="print"/>
          <a:srcRect l="1129"/>
          <a:stretch>
            <a:fillRect/>
          </a:stretch>
        </p:blipFill>
        <p:spPr bwMode="auto">
          <a:xfrm>
            <a:off x="1247945" y="1916832"/>
            <a:ext cx="6696744" cy="4392488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2664296" cy="194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19" y="4509121"/>
            <a:ext cx="1152128" cy="33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426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Bončina, NUK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57200"/>
            <a:ext cx="8280920" cy="523528"/>
          </a:xfrm>
        </p:spPr>
        <p:txBody>
          <a:bodyPr/>
          <a:lstStyle/>
          <a:p>
            <a:r>
              <a:rPr lang="en-US" sz="3200" b="1" dirty="0" err="1"/>
              <a:t>Izposoja</a:t>
            </a:r>
            <a:r>
              <a:rPr lang="en-US" sz="3200" b="1" dirty="0"/>
              <a:t> e-</a:t>
            </a:r>
            <a:r>
              <a:rPr lang="en-US" sz="3200" b="1" dirty="0" err="1"/>
              <a:t>knjig</a:t>
            </a:r>
            <a:r>
              <a:rPr lang="en-US" sz="3200" b="1" dirty="0"/>
              <a:t> </a:t>
            </a:r>
            <a:r>
              <a:rPr lang="en-US" sz="3200" b="1" dirty="0" err="1"/>
              <a:t>preko</a:t>
            </a:r>
            <a:r>
              <a:rPr lang="en-US" sz="3200" b="1" dirty="0"/>
              <a:t> Adobe Digital Editions</a:t>
            </a:r>
            <a:endParaRPr lang="sl-SI" sz="3200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80728"/>
            <a:ext cx="7772400" cy="5115272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/>
              <a:t>V </a:t>
            </a:r>
            <a:r>
              <a:rPr lang="en-US" sz="2000" dirty="0" err="1"/>
              <a:t>primeru</a:t>
            </a:r>
            <a:r>
              <a:rPr lang="en-US" sz="2000" dirty="0"/>
              <a:t>, da </a:t>
            </a:r>
            <a:r>
              <a:rPr lang="en-US" sz="2000" dirty="0" err="1"/>
              <a:t>smo</a:t>
            </a:r>
            <a:r>
              <a:rPr lang="en-US" sz="2000" dirty="0"/>
              <a:t> </a:t>
            </a:r>
            <a:r>
              <a:rPr lang="en-US" sz="2000" dirty="0" err="1"/>
              <a:t>izbrali</a:t>
            </a:r>
            <a:r>
              <a:rPr lang="en-US" sz="2000" dirty="0"/>
              <a:t> </a:t>
            </a:r>
            <a:r>
              <a:rPr lang="en-US" sz="2000" dirty="0" err="1"/>
              <a:t>možnost</a:t>
            </a:r>
            <a:r>
              <a:rPr lang="en-US" sz="2000" dirty="0"/>
              <a:t> </a:t>
            </a:r>
            <a:r>
              <a:rPr lang="en-US" sz="2000" dirty="0" err="1"/>
              <a:t>Odpri</a:t>
            </a:r>
            <a:r>
              <a:rPr lang="en-US" sz="2000" dirty="0"/>
              <a:t>, se </a:t>
            </a:r>
            <a:r>
              <a:rPr lang="en-US" sz="2000" dirty="0" err="1"/>
              <a:t>odpre</a:t>
            </a:r>
            <a:r>
              <a:rPr lang="en-US" sz="2000" dirty="0"/>
              <a:t> program Adobe Digital Editions. </a:t>
            </a:r>
            <a:r>
              <a:rPr lang="en-US" sz="2000" dirty="0" err="1"/>
              <a:t>Če</a:t>
            </a:r>
            <a:r>
              <a:rPr lang="en-US" sz="2000" dirty="0"/>
              <a:t> </a:t>
            </a:r>
            <a:r>
              <a:rPr lang="en-US" sz="2000" dirty="0" err="1"/>
              <a:t>smo</a:t>
            </a:r>
            <a:r>
              <a:rPr lang="en-US" sz="2000" dirty="0"/>
              <a:t> </a:t>
            </a:r>
            <a:r>
              <a:rPr lang="en-US" sz="2000" dirty="0" err="1"/>
              <a:t>izbrali</a:t>
            </a:r>
            <a:r>
              <a:rPr lang="en-US" sz="2000" dirty="0"/>
              <a:t> </a:t>
            </a:r>
            <a:r>
              <a:rPr lang="en-US" sz="2000" dirty="0" err="1"/>
              <a:t>možnost</a:t>
            </a:r>
            <a:r>
              <a:rPr lang="en-US" sz="2000" dirty="0"/>
              <a:t> </a:t>
            </a:r>
            <a:r>
              <a:rPr lang="en-US" sz="2000" dirty="0" err="1"/>
              <a:t>Shrani</a:t>
            </a:r>
            <a:r>
              <a:rPr lang="en-US" sz="2000" dirty="0"/>
              <a:t>, se </a:t>
            </a:r>
            <a:r>
              <a:rPr lang="en-US" sz="2000" dirty="0" err="1"/>
              <a:t>knjiga</a:t>
            </a:r>
            <a:r>
              <a:rPr lang="en-US" sz="2000" dirty="0"/>
              <a:t> </a:t>
            </a:r>
            <a:r>
              <a:rPr lang="en-US" sz="2000" dirty="0" err="1"/>
              <a:t>shrani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računalnik</a:t>
            </a:r>
            <a:r>
              <a:rPr lang="en-US" sz="2000" dirty="0"/>
              <a:t> in </a:t>
            </a:r>
            <a:r>
              <a:rPr lang="en-US" sz="2000" dirty="0" err="1"/>
              <a:t>jo</a:t>
            </a:r>
            <a:r>
              <a:rPr lang="en-US" sz="2000" dirty="0"/>
              <a:t> </a:t>
            </a:r>
            <a:r>
              <a:rPr lang="en-US" sz="2000" dirty="0" err="1"/>
              <a:t>lahko</a:t>
            </a:r>
            <a:r>
              <a:rPr lang="en-US" sz="2000" dirty="0"/>
              <a:t> </a:t>
            </a:r>
            <a:r>
              <a:rPr lang="en-US" sz="2000" dirty="0" err="1"/>
              <a:t>odpremo</a:t>
            </a:r>
            <a:r>
              <a:rPr lang="en-US" sz="2000" dirty="0"/>
              <a:t> </a:t>
            </a:r>
            <a:r>
              <a:rPr lang="en-US" sz="2000" dirty="0" err="1"/>
              <a:t>kasneje</a:t>
            </a:r>
            <a:r>
              <a:rPr lang="en-US" sz="2400" dirty="0"/>
              <a:t>. </a:t>
            </a:r>
            <a:endParaRPr lang="sl-SI" sz="2400" dirty="0"/>
          </a:p>
          <a:p>
            <a:pPr marL="0" indent="0">
              <a:buNone/>
            </a:pPr>
            <a:endParaRPr lang="sl-SI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55806"/>
            <a:ext cx="7716106" cy="415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53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Bončina, NUK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57200"/>
            <a:ext cx="8280920" cy="523528"/>
          </a:xfrm>
        </p:spPr>
        <p:txBody>
          <a:bodyPr/>
          <a:lstStyle/>
          <a:p>
            <a:r>
              <a:rPr lang="en-US" sz="3200" b="1" dirty="0" err="1"/>
              <a:t>Izposoja</a:t>
            </a:r>
            <a:r>
              <a:rPr lang="en-US" sz="3200" b="1" dirty="0"/>
              <a:t> e-</a:t>
            </a:r>
            <a:r>
              <a:rPr lang="en-US" sz="3200" b="1" dirty="0" err="1"/>
              <a:t>knjig</a:t>
            </a:r>
            <a:r>
              <a:rPr lang="en-US" sz="3200" b="1" dirty="0"/>
              <a:t> </a:t>
            </a:r>
            <a:r>
              <a:rPr lang="sl-SI" sz="3200" b="1" dirty="0" smtClean="0"/>
              <a:t>neposredno </a:t>
            </a:r>
            <a:r>
              <a:rPr lang="en-US" sz="3200" b="1" dirty="0" err="1" smtClean="0"/>
              <a:t>preko</a:t>
            </a:r>
            <a:r>
              <a:rPr lang="en-US" sz="3200" b="1" dirty="0" smtClean="0"/>
              <a:t> </a:t>
            </a:r>
            <a:r>
              <a:rPr lang="sl-SI" sz="3200" b="1" dirty="0" err="1" smtClean="0"/>
              <a:t>iPada</a:t>
            </a:r>
            <a:endParaRPr lang="sl-SI" sz="3200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80728"/>
            <a:ext cx="7772400" cy="5115272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/>
              <a:t>Na </a:t>
            </a:r>
            <a:r>
              <a:rPr lang="en-US" sz="2000" dirty="0" err="1"/>
              <a:t>nekatere</a:t>
            </a:r>
            <a:r>
              <a:rPr lang="en-US" sz="2000" dirty="0"/>
              <a:t> </a:t>
            </a:r>
            <a:r>
              <a:rPr lang="en-US" sz="2000" dirty="0" err="1"/>
              <a:t>prenosne</a:t>
            </a:r>
            <a:r>
              <a:rPr lang="en-US" sz="2000" dirty="0"/>
              <a:t> </a:t>
            </a:r>
            <a:r>
              <a:rPr lang="en-US" sz="2000" dirty="0" err="1" smtClean="0"/>
              <a:t>naprave</a:t>
            </a:r>
            <a:r>
              <a:rPr lang="sl-SI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kot</a:t>
            </a:r>
            <a:r>
              <a:rPr lang="en-US" sz="2000" dirty="0"/>
              <a:t> </a:t>
            </a:r>
            <a:r>
              <a:rPr lang="en-US" sz="2000" dirty="0" err="1"/>
              <a:t>npr</a:t>
            </a:r>
            <a:r>
              <a:rPr lang="en-US" sz="2000" dirty="0"/>
              <a:t>. </a:t>
            </a:r>
            <a:r>
              <a:rPr lang="en-US" sz="2000" dirty="0" err="1" smtClean="0"/>
              <a:t>iPad</a:t>
            </a:r>
            <a:r>
              <a:rPr lang="sl-SI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pa </a:t>
            </a:r>
            <a:r>
              <a:rPr lang="en-US" sz="2000" dirty="0" err="1"/>
              <a:t>si</a:t>
            </a:r>
            <a:r>
              <a:rPr lang="en-US" sz="2000" dirty="0"/>
              <a:t> e-</a:t>
            </a:r>
            <a:r>
              <a:rPr lang="en-US" sz="2000" dirty="0" err="1"/>
              <a:t>knjige</a:t>
            </a:r>
            <a:r>
              <a:rPr lang="en-US" sz="2000" dirty="0"/>
              <a:t> </a:t>
            </a:r>
            <a:r>
              <a:rPr lang="en-US" sz="2000" dirty="0" err="1"/>
              <a:t>lahko</a:t>
            </a:r>
            <a:r>
              <a:rPr lang="en-US" sz="2000" dirty="0"/>
              <a:t> </a:t>
            </a:r>
            <a:r>
              <a:rPr lang="en-US" sz="2000" dirty="0" err="1"/>
              <a:t>izposodimo</a:t>
            </a:r>
            <a:r>
              <a:rPr lang="en-US" sz="2000" dirty="0"/>
              <a:t> </a:t>
            </a:r>
            <a:r>
              <a:rPr lang="en-US" sz="2000" dirty="0" err="1" smtClean="0"/>
              <a:t>neposredno</a:t>
            </a:r>
            <a:r>
              <a:rPr lang="sl-SI" sz="2000" dirty="0" smtClean="0"/>
              <a:t> (Slika 1)</a:t>
            </a:r>
            <a:r>
              <a:rPr lang="en-US" sz="2000" dirty="0" smtClean="0"/>
              <a:t>. </a:t>
            </a:r>
            <a:r>
              <a:rPr lang="en-US" sz="2000" dirty="0" err="1"/>
              <a:t>Nameščen</a:t>
            </a:r>
            <a:r>
              <a:rPr lang="en-US" sz="2000" dirty="0"/>
              <a:t> pa </a:t>
            </a:r>
            <a:r>
              <a:rPr lang="en-US" sz="2000" dirty="0" err="1"/>
              <a:t>moram</a:t>
            </a:r>
            <a:r>
              <a:rPr lang="en-US" sz="2000" dirty="0"/>
              <a:t> </a:t>
            </a:r>
            <a:r>
              <a:rPr lang="en-US" sz="2000" dirty="0" err="1"/>
              <a:t>imeti</a:t>
            </a:r>
            <a:r>
              <a:rPr lang="en-US" sz="2000" dirty="0"/>
              <a:t> program </a:t>
            </a:r>
            <a:r>
              <a:rPr lang="en-US" sz="2000" dirty="0" err="1" smtClean="0"/>
              <a:t>Blufire</a:t>
            </a:r>
            <a:r>
              <a:rPr lang="sl-SI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ki</a:t>
            </a:r>
            <a:r>
              <a:rPr lang="en-US" sz="2000" dirty="0" smtClean="0"/>
              <a:t> </a:t>
            </a:r>
            <a:r>
              <a:rPr lang="en-US" sz="2000" dirty="0" err="1"/>
              <a:t>ga</a:t>
            </a:r>
            <a:r>
              <a:rPr lang="en-US" sz="2000" dirty="0"/>
              <a:t> </a:t>
            </a:r>
            <a:r>
              <a:rPr lang="en-US" sz="2000" dirty="0" err="1"/>
              <a:t>avtoriziramo</a:t>
            </a:r>
            <a:r>
              <a:rPr lang="en-US" sz="2000" dirty="0"/>
              <a:t> z Adobe ID (</a:t>
            </a:r>
            <a:r>
              <a:rPr lang="en-US" sz="2000" dirty="0" err="1"/>
              <a:t>Slika</a:t>
            </a:r>
            <a:r>
              <a:rPr lang="en-US" sz="2000" dirty="0"/>
              <a:t> 2). Z </a:t>
            </a:r>
            <a:r>
              <a:rPr lang="en-US" sz="2000" dirty="0" err="1"/>
              <a:t>iPadovim</a:t>
            </a:r>
            <a:r>
              <a:rPr lang="en-US" sz="2000" dirty="0"/>
              <a:t> </a:t>
            </a:r>
            <a:r>
              <a:rPr lang="en-US" sz="2000" dirty="0" err="1"/>
              <a:t>brskalnikom</a:t>
            </a:r>
            <a:r>
              <a:rPr lang="en-US" sz="2000" dirty="0"/>
              <a:t> Safari </a:t>
            </a:r>
            <a:r>
              <a:rPr lang="en-US" sz="2000" dirty="0" err="1"/>
              <a:t>poiščemo</a:t>
            </a:r>
            <a:r>
              <a:rPr lang="en-US" sz="2000" dirty="0"/>
              <a:t> v </a:t>
            </a:r>
            <a:r>
              <a:rPr lang="en-US" sz="2000" dirty="0" err="1"/>
              <a:t>mEga</a:t>
            </a:r>
            <a:r>
              <a:rPr lang="en-US" sz="2000" dirty="0"/>
              <a:t> </a:t>
            </a:r>
            <a:r>
              <a:rPr lang="en-US" sz="2000" dirty="0" err="1"/>
              <a:t>iskalniku</a:t>
            </a:r>
            <a:r>
              <a:rPr lang="en-US" sz="2000" dirty="0"/>
              <a:t> </a:t>
            </a:r>
            <a:r>
              <a:rPr lang="en-US" sz="2000" dirty="0" err="1"/>
              <a:t>ustrezno</a:t>
            </a:r>
            <a:r>
              <a:rPr lang="en-US" sz="2000" dirty="0"/>
              <a:t> </a:t>
            </a:r>
            <a:r>
              <a:rPr lang="en-US" sz="2000" dirty="0" err="1"/>
              <a:t>knjigo</a:t>
            </a:r>
            <a:r>
              <a:rPr lang="en-US" sz="2000" dirty="0"/>
              <a:t> in </a:t>
            </a:r>
            <a:r>
              <a:rPr lang="sl-SI" sz="2000" dirty="0" smtClean="0"/>
              <a:t>si jo izposodimo.</a:t>
            </a:r>
            <a:endParaRPr lang="sl-SI" sz="2400" dirty="0"/>
          </a:p>
          <a:p>
            <a:pPr marL="0" indent="0">
              <a:buNone/>
            </a:pPr>
            <a:r>
              <a:rPr lang="sl-SI" sz="2800" dirty="0" smtClean="0"/>
              <a:t> </a:t>
            </a:r>
            <a:endParaRPr lang="sl-SI" sz="2800" dirty="0"/>
          </a:p>
          <a:p>
            <a:pPr marL="0" lvl="0" indent="0">
              <a:buNone/>
            </a:pPr>
            <a:r>
              <a:rPr lang="en-US" sz="2800" dirty="0" smtClean="0"/>
              <a:t>. </a:t>
            </a:r>
            <a:endParaRPr lang="sl-SI" sz="2800" dirty="0"/>
          </a:p>
          <a:p>
            <a:pPr marL="0" indent="0">
              <a:buNone/>
            </a:pPr>
            <a:endParaRPr lang="sl-SI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5540801" cy="352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7"/>
            <a:ext cx="435292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566039" y="5634046"/>
            <a:ext cx="96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4">
                    <a:lumMod val="50000"/>
                  </a:schemeClr>
                </a:solidFill>
              </a:rPr>
              <a:t>Slika 2</a:t>
            </a:r>
            <a:endParaRPr lang="sl-SI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3491880" y="5283406"/>
            <a:ext cx="96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4">
                    <a:lumMod val="50000"/>
                  </a:schemeClr>
                </a:solidFill>
              </a:rPr>
              <a:t>Slika 1</a:t>
            </a:r>
            <a:endParaRPr lang="sl-SI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27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e">
  <a:themeElements>
    <a:clrScheme name="">
      <a:dk1>
        <a:srgbClr val="0000FF"/>
      </a:dk1>
      <a:lt1>
        <a:srgbClr val="A9BDA9"/>
      </a:lt1>
      <a:dk2>
        <a:srgbClr val="FF3300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0000DA"/>
      </a:accent4>
      <a:accent5>
        <a:srgbClr val="FFE2E2"/>
      </a:accent5>
      <a:accent6>
        <a:srgbClr val="A2CCA2"/>
      </a:accent6>
      <a:hlink>
        <a:srgbClr val="1208E4"/>
      </a:hlink>
      <a:folHlink>
        <a:srgbClr val="D2AAD2"/>
      </a:folHlink>
    </a:clrScheme>
    <a:fontScheme name="Po meri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424</Words>
  <Application>Microsoft Office PowerPoint</Application>
  <PresentationFormat>Diaprojekcija na zaslonu (4:3)</PresentationFormat>
  <Paragraphs>68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Serene</vt:lpstr>
      <vt:lpstr>Srečko Bončina Izposoja e-knjig eBooks na EBSCOHost-u  </vt:lpstr>
      <vt:lpstr>Kaj potrebuje knjižnica?</vt:lpstr>
      <vt:lpstr>Kaj potrebuje uporabnik?</vt:lpstr>
      <vt:lpstr>Seznam rezultatov iskanja</vt:lpstr>
      <vt:lpstr>Izposoja e-knjig preko Adobe Digital Editions</vt:lpstr>
      <vt:lpstr>Izposoja e-knjig preko Adobe Digital Editions</vt:lpstr>
      <vt:lpstr>Izposoja e-knjig preko Adobe Digital Editions</vt:lpstr>
      <vt:lpstr>Izposoja e-knjig preko Adobe Digital Editions</vt:lpstr>
      <vt:lpstr>Izposoja e-knjig neposredno preko iPada</vt:lpstr>
      <vt:lpstr>Katere naprave so podprte?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Srečko Bončina Izposoja e-knjig eBooks on EBSCOHost</dc:title>
  <dc:creator>Srečko Bončina</dc:creator>
  <cp:lastModifiedBy>Milena Bon</cp:lastModifiedBy>
  <cp:revision>19</cp:revision>
  <cp:lastPrinted>2012-04-11T07:18:06Z</cp:lastPrinted>
  <dcterms:created xsi:type="dcterms:W3CDTF">2012-04-04T12:29:57Z</dcterms:created>
  <dcterms:modified xsi:type="dcterms:W3CDTF">2012-04-11T07:18:36Z</dcterms:modified>
</cp:coreProperties>
</file>